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71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169FA-51A1-48CD-A0C8-D84BE7B627C0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02449E-9D23-4D41-883F-C960DAEF7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27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>
                <a:latin typeface="Raleway" panose="020B0003030101060003" pitchFamily="34" charset="0"/>
              </a:rPr>
              <a:t>Early Talent Engagement</a:t>
            </a:r>
            <a:r>
              <a:rPr lang="en-GB" sz="1200" dirty="0">
                <a:latin typeface="Raleway" panose="020B0003030101060003" pitchFamily="34" charset="0"/>
              </a:rPr>
              <a:t>: Access to a wider pool of talent earlier and establish a pipeline for skilled future employees.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964026-0A9F-45BA-AA7D-56FA204F3B8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418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E96AD-8D52-4C75-833E-CB77704F72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6E02BA-76F5-681D-C1B2-B0A4E9917F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08ECB-FBA6-907B-B860-67C6BE4F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0D850-84D7-4C1C-8B28-C85514C7AAE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F87DE-4EEC-E364-2AF5-E712B6E52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BDE43-A85B-94E7-59A3-E8457C815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967B-E150-47C9-9E16-501E84450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060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A7444-C1FD-3CCC-7951-4C565623E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4513B8-A7E0-8372-8787-5CF3411BA8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A4CAF-FCE8-170B-1380-D4ECF8C13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0D850-84D7-4C1C-8B28-C85514C7AAE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DB6FB-B971-E3F4-AABB-AADFB19D6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A346D-DD2B-716E-A622-75B519CBD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967B-E150-47C9-9E16-501E84450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887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7031C1-3913-739D-CD50-0C65F32487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5381AC-3F05-765F-F47F-DAF4865ED9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8724F-0E31-9ED6-2459-E37564B8F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0D850-84D7-4C1C-8B28-C85514C7AAE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2365A-00C5-73C3-D189-A42B40E32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0E1909-77AB-E616-8C78-617249C2E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967B-E150-47C9-9E16-501E84450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435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000EDA-9F4F-9A45-9B76-C92E208E5D0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39400" y="5105400"/>
            <a:ext cx="1752600" cy="1752600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164D43C-BE8C-9743-943E-9B2BA74736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29100" y="0"/>
            <a:ext cx="7962900" cy="6858000"/>
          </a:xfrm>
          <a:custGeom>
            <a:avLst/>
            <a:gdLst>
              <a:gd name="connsiteX0" fmla="*/ 6913562 w 8040687"/>
              <a:gd name="connsiteY0" fmla="*/ 0 h 6858000"/>
              <a:gd name="connsiteX1" fmla="*/ 8040687 w 8040687"/>
              <a:gd name="connsiteY1" fmla="*/ 0 h 6858000"/>
              <a:gd name="connsiteX2" fmla="*/ 8040687 w 8040687"/>
              <a:gd name="connsiteY2" fmla="*/ 5181600 h 6858000"/>
              <a:gd name="connsiteX3" fmla="*/ 6344835 w 8040687"/>
              <a:gd name="connsiteY3" fmla="*/ 6858000 h 6858000"/>
              <a:gd name="connsiteX4" fmla="*/ 8040687 w 8040687"/>
              <a:gd name="connsiteY4" fmla="*/ 6858000 h 6858000"/>
              <a:gd name="connsiteX5" fmla="*/ 8040687 w 8040687"/>
              <a:gd name="connsiteY5" fmla="*/ 6858000 h 6858000"/>
              <a:gd name="connsiteX6" fmla="*/ 0 w 80406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040687" h="6858000">
                <a:moveTo>
                  <a:pt x="6913562" y="0"/>
                </a:moveTo>
                <a:lnTo>
                  <a:pt x="8040687" y="0"/>
                </a:lnTo>
                <a:lnTo>
                  <a:pt x="8040687" y="5181600"/>
                </a:lnTo>
                <a:lnTo>
                  <a:pt x="6344835" y="6858000"/>
                </a:lnTo>
                <a:lnTo>
                  <a:pt x="8040687" y="6858000"/>
                </a:lnTo>
                <a:lnTo>
                  <a:pt x="80406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r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89688B-8D21-F043-938E-460D98DF7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560" y="365125"/>
            <a:ext cx="8130540" cy="1325563"/>
          </a:xfrm>
        </p:spPr>
        <p:txBody>
          <a:bodyPr lIns="0" rIns="90000"/>
          <a:lstStyle>
            <a:lvl1pPr>
              <a:defRPr>
                <a:solidFill>
                  <a:srgbClr val="3D4766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22E62-C660-1B41-AA7C-85D526669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560" y="1825624"/>
            <a:ext cx="6454140" cy="4498975"/>
          </a:xfrm>
        </p:spPr>
        <p:txBody>
          <a:bodyPr lIns="0" rIns="90000">
            <a:normAutofit/>
          </a:bodyPr>
          <a:lstStyle>
            <a:lvl1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09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560FA-DB3F-8D3B-2D70-0D18CFA77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A13EF-4C6E-1EA3-5367-250EE5406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DE7C0-6AD1-07C6-63D5-8764C3E7B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0D850-84D7-4C1C-8B28-C85514C7AAE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8947C-92A8-5019-2F39-D07A4FC60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F63D7-A20B-EA79-195B-BD11BAE5F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967B-E150-47C9-9E16-501E84450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34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70F0F-FFBA-2337-B8D7-B991DDE56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3A598-E1A0-B387-C76E-DA03EE351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848C2-CB1C-AAA5-4588-CD6B83FA0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0D850-84D7-4C1C-8B28-C85514C7AAE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71B47-CBA1-DEDF-44B4-3C68228DB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148CD-13CD-D259-648A-70575CCBF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967B-E150-47C9-9E16-501E84450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41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76885-5B00-ADA0-2ED7-9B601362F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09624-6E30-3C89-FF08-2E453253CA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D4CCE7-6356-1316-DD1D-AD857B83F7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B1B7F0-A5D5-28A1-6373-ABD892850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0D850-84D7-4C1C-8B28-C85514C7AAE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3B7C26-4D8A-84CE-9399-18551AEDA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AB8759-5B07-D489-3FCA-1F0AA05BB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967B-E150-47C9-9E16-501E84450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771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45262-B506-02BD-99C3-AF5158313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28D7CA-F6FD-5E96-418F-70415873C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383798-5B55-5312-03F1-ADFC1FCEC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12963E-F9C4-CBC4-5945-F946BB846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A33C6E-30E4-4F7B-6DBC-0E9FA8AE9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4F7875-3D05-18EC-7018-07B4FE9D0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0D850-84D7-4C1C-8B28-C85514C7AAE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1C7B6E-B791-8EBC-D76C-553050049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199435-45E1-0CEA-C45D-991C9A975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967B-E150-47C9-9E16-501E84450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418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8C90C-6BC8-9223-D89E-46F785DDD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4C9378-6D55-E0C2-87B7-41DE14616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0D850-84D7-4C1C-8B28-C85514C7AAE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5B56D7-4213-3AEA-4BF4-A8A638ADC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B5978E-69CB-3F04-0252-7E9632497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967B-E150-47C9-9E16-501E84450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295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29C6B4-DF07-5A50-D4E4-0D1D9470A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0D850-84D7-4C1C-8B28-C85514C7AAE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66F0FA-6518-05A4-D9BD-0B05139D8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CD41FA-F90D-36F7-FA8E-1D075180B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967B-E150-47C9-9E16-501E84450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94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87894-1787-0563-25A4-B086E1C8E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5F65F-476C-CEF4-F5F4-AC9B80CDD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594F11-58B2-827F-3F8F-5DDCCBCF58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01916D-B149-B773-742E-C6BD29EEA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0D850-84D7-4C1C-8B28-C85514C7AAE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8BFAB1-ABAF-CF25-438F-803D228BA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C0D122-2A8A-91C0-7992-054644A8C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967B-E150-47C9-9E16-501E84450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55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C6FD3-9C15-7560-2858-B7FE9072C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682B40-6BC3-9709-B6D9-B0E2F7CFAB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48FC95-7676-472E-DBD3-14D7B3E42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3A1CE7-5626-E055-D8BF-B0834BED8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0D850-84D7-4C1C-8B28-C85514C7AAE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9ABE49-C3F1-BCF0-D32E-DA3212FC9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4DFC75-7293-B7F2-FB0A-17B146CDF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967B-E150-47C9-9E16-501E84450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144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6F8BEE-7DB1-243B-5FCC-76D788A54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210F6A-2A41-9875-8FC7-FBCAF53502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2F1B7-12EC-47CE-F65F-1C141A2532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C0D850-84D7-4C1C-8B28-C85514C7AAE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7E544-BF2B-248A-F4C0-6E393B8CD8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D0A2D-3289-DFD0-89ED-6D13A74DF4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F4967B-E150-47C9-9E16-501E84450F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178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4CD5D9F-1D40-4192-A829-0D090711AC19}"/>
              </a:ext>
            </a:extLst>
          </p:cNvPr>
          <p:cNvGraphicFramePr>
            <a:graphicFrameLocks noGrp="1"/>
          </p:cNvGraphicFramePr>
          <p:nvPr/>
        </p:nvGraphicFramePr>
        <p:xfrm>
          <a:off x="369207" y="2678388"/>
          <a:ext cx="6257152" cy="18255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257152">
                  <a:extLst>
                    <a:ext uri="{9D8B030D-6E8A-4147-A177-3AD203B41FA5}">
                      <a16:colId xmlns:a16="http://schemas.microsoft.com/office/drawing/2014/main" val="3353649007"/>
                    </a:ext>
                  </a:extLst>
                </a:gridCol>
              </a:tblGrid>
              <a:tr h="18255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b="1" u="none" dirty="0">
                          <a:solidFill>
                            <a:schemeClr val="tx1"/>
                          </a:solidFill>
                          <a:effectLst/>
                          <a:latin typeface="Raleway" panose="020B0003030101060003" pitchFamily="34" charset="0"/>
                          <a:ea typeface="Calibri"/>
                        </a:rPr>
                        <a:t>Outline of Project: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b="1" u="sng" dirty="0">
                        <a:solidFill>
                          <a:srgbClr val="23305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45835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3DA1B5F-BF74-4B07-A666-06E9D41FDD2A}"/>
              </a:ext>
            </a:extLst>
          </p:cNvPr>
          <p:cNvGraphicFramePr>
            <a:graphicFrameLocks noGrp="1"/>
          </p:cNvGraphicFramePr>
          <p:nvPr/>
        </p:nvGraphicFramePr>
        <p:xfrm>
          <a:off x="6721815" y="921603"/>
          <a:ext cx="5157195" cy="166632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157195">
                  <a:extLst>
                    <a:ext uri="{9D8B030D-6E8A-4147-A177-3AD203B41FA5}">
                      <a16:colId xmlns:a16="http://schemas.microsoft.com/office/drawing/2014/main" val="1236412549"/>
                    </a:ext>
                  </a:extLst>
                </a:gridCol>
              </a:tblGrid>
              <a:tr h="1666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100" b="1" u="none" dirty="0">
                          <a:solidFill>
                            <a:schemeClr val="tx1"/>
                          </a:solidFill>
                          <a:effectLst/>
                          <a:latin typeface="Raleway" panose="020B0003030101060003" pitchFamily="34" charset="0"/>
                          <a:ea typeface="Calibri"/>
                        </a:rPr>
                        <a:t>Project Objectives:</a:t>
                      </a:r>
                    </a:p>
                    <a:p>
                      <a:pPr marL="0" lvl="0" indent="0">
                        <a:lnSpc>
                          <a:spcPct val="114999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</a:rPr>
                        <a:t>1.</a:t>
                      </a:r>
                    </a:p>
                    <a:p>
                      <a:pPr marL="0" lvl="0" indent="0">
                        <a:lnSpc>
                          <a:spcPct val="114999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</a:rPr>
                        <a:t>2.</a:t>
                      </a:r>
                    </a:p>
                    <a:p>
                      <a:pPr marL="0" lvl="0" indent="0">
                        <a:lnSpc>
                          <a:spcPct val="114999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</a:rPr>
                        <a:t>3.</a:t>
                      </a:r>
                    </a:p>
                    <a:p>
                      <a:pPr marL="0" lvl="0" indent="0">
                        <a:lnSpc>
                          <a:spcPct val="114999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0" baseline="0" dirty="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429009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A5B1F37-AAE8-45AB-95A0-E912A18F4A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387649"/>
              </p:ext>
            </p:extLst>
          </p:nvPr>
        </p:nvGraphicFramePr>
        <p:xfrm>
          <a:off x="369207" y="925123"/>
          <a:ext cx="6244783" cy="16663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9402">
                  <a:extLst>
                    <a:ext uri="{9D8B030D-6E8A-4147-A177-3AD203B41FA5}">
                      <a16:colId xmlns:a16="http://schemas.microsoft.com/office/drawing/2014/main" val="2963968932"/>
                    </a:ext>
                  </a:extLst>
                </a:gridCol>
                <a:gridCol w="1604621">
                  <a:extLst>
                    <a:ext uri="{9D8B030D-6E8A-4147-A177-3AD203B41FA5}">
                      <a16:colId xmlns:a16="http://schemas.microsoft.com/office/drawing/2014/main" val="1238039013"/>
                    </a:ext>
                  </a:extLst>
                </a:gridCol>
                <a:gridCol w="1285630">
                  <a:extLst>
                    <a:ext uri="{9D8B030D-6E8A-4147-A177-3AD203B41FA5}">
                      <a16:colId xmlns:a16="http://schemas.microsoft.com/office/drawing/2014/main" val="3971112442"/>
                    </a:ext>
                  </a:extLst>
                </a:gridCol>
                <a:gridCol w="1855130">
                  <a:extLst>
                    <a:ext uri="{9D8B030D-6E8A-4147-A177-3AD203B41FA5}">
                      <a16:colId xmlns:a16="http://schemas.microsoft.com/office/drawing/2014/main" val="1817837614"/>
                    </a:ext>
                  </a:extLst>
                </a:gridCol>
              </a:tblGrid>
              <a:tr h="553483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Raleway" panose="020B0003030101060003" pitchFamily="34" charset="0"/>
                        </a:rPr>
                        <a:t>First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Raleway" panose="020B0003030101060003" pitchFamily="34" charset="0"/>
                        </a:rPr>
                        <a:t> &amp; Second Supervisor Names:</a:t>
                      </a:r>
                    </a:p>
                    <a:p>
                      <a:pPr lvl="0">
                        <a:buNone/>
                      </a:pPr>
                      <a:endParaRPr lang="en-GB" sz="1000" dirty="0">
                        <a:solidFill>
                          <a:schemeClr val="tx1"/>
                        </a:solidFill>
                        <a:latin typeface="Raleway" panose="020B000303010106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err="1">
                        <a:solidFill>
                          <a:schemeClr val="tx1"/>
                        </a:solidFill>
                        <a:latin typeface="Raleway" panose="020B000303010106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Raleway" panose="020B0003030101060003" pitchFamily="34" charset="0"/>
                        </a:rPr>
                        <a:t>Target</a:t>
                      </a:r>
                      <a:r>
                        <a:rPr lang="en-GB" sz="1000" b="1" baseline="0" dirty="0">
                          <a:solidFill>
                            <a:schemeClr val="tx1"/>
                          </a:solidFill>
                          <a:latin typeface="Raleway" panose="020B0003030101060003" pitchFamily="34" charset="0"/>
                        </a:rPr>
                        <a:t> – College or University Student</a:t>
                      </a:r>
                      <a:endParaRPr lang="en-GB" sz="1000" b="1" i="0" u="none" strike="noStrike" baseline="0" noProof="0" dirty="0">
                        <a:solidFill>
                          <a:schemeClr val="tx1"/>
                        </a:solidFill>
                        <a:latin typeface="Raleway" panose="020B000303010106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solidFill>
                            <a:srgbClr val="FF0000"/>
                          </a:solidFill>
                          <a:latin typeface="Raleway" panose="020B0003030101060003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504965"/>
                  </a:ext>
                </a:extLst>
              </a:tr>
              <a:tr h="564204">
                <a:tc>
                  <a:txBody>
                    <a:bodyPr/>
                    <a:lstStyle/>
                    <a:p>
                      <a:r>
                        <a:rPr lang="en-GB" sz="1000" b="1">
                          <a:solidFill>
                            <a:schemeClr val="tx1"/>
                          </a:solidFill>
                          <a:latin typeface="Raleway" panose="020B0003030101060003" pitchFamily="34" charset="0"/>
                        </a:rPr>
                        <a:t>Expanded Project</a:t>
                      </a:r>
                      <a:r>
                        <a:rPr lang="en-GB" sz="1000" b="1" baseline="0">
                          <a:solidFill>
                            <a:schemeClr val="tx1"/>
                          </a:solidFill>
                          <a:latin typeface="Raleway" panose="020B0003030101060003" pitchFamily="34" charset="0"/>
                        </a:rPr>
                        <a:t> Title:</a:t>
                      </a:r>
                      <a:endParaRPr lang="en-GB" sz="1000" b="1">
                        <a:solidFill>
                          <a:schemeClr val="tx1"/>
                        </a:solidFill>
                        <a:latin typeface="Raleway" panose="020B000303010106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baseline="0">
                        <a:solidFill>
                          <a:schemeClr val="tx1"/>
                        </a:solidFill>
                        <a:latin typeface="Raleway" panose="020B000303010106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Raleway" panose="020B0003030101060003" pitchFamily="34" charset="0"/>
                        </a:rPr>
                        <a:t>Preferred</a:t>
                      </a:r>
                      <a:r>
                        <a:rPr lang="en-GB" sz="1000" b="1" baseline="0" dirty="0">
                          <a:solidFill>
                            <a:schemeClr val="tx1"/>
                          </a:solidFill>
                          <a:latin typeface="Raleway" panose="020B0003030101060003" pitchFamily="34" charset="0"/>
                        </a:rPr>
                        <a:t> Course or  Background?</a:t>
                      </a:r>
                    </a:p>
                    <a:p>
                      <a:endParaRPr lang="en-GB" sz="1000" b="1" baseline="0" dirty="0">
                        <a:solidFill>
                          <a:schemeClr val="tx1"/>
                        </a:solidFill>
                        <a:latin typeface="Raleway" panose="020B000303010106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baseline="0" dirty="0">
                        <a:solidFill>
                          <a:schemeClr val="tx1"/>
                        </a:solidFill>
                        <a:latin typeface="Raleway" panose="020B00030301010600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424477"/>
                  </a:ext>
                </a:extLst>
              </a:tr>
              <a:tr h="287398">
                <a:tc>
                  <a:txBody>
                    <a:bodyPr/>
                    <a:lstStyle/>
                    <a:p>
                      <a:r>
                        <a:rPr lang="en-GB" sz="1000" b="1">
                          <a:solidFill>
                            <a:schemeClr val="tx1"/>
                          </a:solidFill>
                          <a:latin typeface="Raleway" panose="020B0003030101060003" pitchFamily="34" charset="0"/>
                        </a:rPr>
                        <a:t>Team/Department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baseline="0">
                        <a:solidFill>
                          <a:schemeClr val="tx1"/>
                        </a:solidFill>
                        <a:latin typeface="Raleway" panose="020B000303010106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Raleway" panose="020B0003030101060003" pitchFamily="34" charset="0"/>
                        </a:rPr>
                        <a:t>Location</a:t>
                      </a:r>
                    </a:p>
                    <a:p>
                      <a:endParaRPr lang="en-GB" sz="1000" b="1" dirty="0">
                        <a:solidFill>
                          <a:schemeClr val="tx1"/>
                        </a:solidFill>
                        <a:latin typeface="Raleway" panose="020B0003030101060003" pitchFamily="34" charset="0"/>
                      </a:endParaRPr>
                    </a:p>
                    <a:p>
                      <a:endParaRPr lang="en-GB" sz="1000" b="1" dirty="0">
                        <a:solidFill>
                          <a:schemeClr val="tx1"/>
                        </a:solidFill>
                        <a:latin typeface="Raleway" panose="020B00030301010600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solidFill>
                          <a:schemeClr val="tx1"/>
                        </a:solidFill>
                        <a:latin typeface="Raleway" panose="020B00030301010600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829187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CBB94051-8B4D-4FB6-A529-59489E0A2A4D}"/>
              </a:ext>
            </a:extLst>
          </p:cNvPr>
          <p:cNvSpPr txBox="1"/>
          <p:nvPr/>
        </p:nvSpPr>
        <p:spPr>
          <a:xfrm>
            <a:off x="369207" y="296132"/>
            <a:ext cx="1150980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003030101060003" pitchFamily="34" charset="0"/>
              </a:rPr>
              <a:t>Project Title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</a:t>
            </a:r>
            <a:r>
              <a:rPr lang="en-GB" sz="2400" b="1" dirty="0">
                <a:solidFill>
                  <a:prstClr val="black"/>
                </a:solidFill>
                <a:latin typeface="Calibri" panose="020F0502020204030204"/>
              </a:rPr>
              <a:t> 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3384DB48-0EF5-415A-914E-76EA7FBB0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511936"/>
              </p:ext>
            </p:extLst>
          </p:nvPr>
        </p:nvGraphicFramePr>
        <p:xfrm>
          <a:off x="356838" y="4606612"/>
          <a:ext cx="6257152" cy="145423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257152">
                  <a:extLst>
                    <a:ext uri="{9D8B030D-6E8A-4147-A177-3AD203B41FA5}">
                      <a16:colId xmlns:a16="http://schemas.microsoft.com/office/drawing/2014/main" val="1236412549"/>
                    </a:ext>
                  </a:extLst>
                </a:gridCol>
              </a:tblGrid>
              <a:tr h="1454232">
                <a:tc>
                  <a:txBody>
                    <a:bodyPr/>
                    <a:lstStyle/>
                    <a:p>
                      <a:pPr lvl="0">
                        <a:lnSpc>
                          <a:spcPct val="114999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0" u="non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/>
                        <a:ea typeface="Calibri"/>
                      </a:endParaRPr>
                    </a:p>
                    <a:p>
                      <a:pPr lvl="0">
                        <a:lnSpc>
                          <a:spcPct val="114999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0" u="non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/>
                        <a:ea typeface="Calib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000" dirty="0">
                        <a:solidFill>
                          <a:srgbClr val="808080"/>
                        </a:solidFill>
                        <a:effectLst/>
                        <a:latin typeface="Arial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429009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F6F4132-13B8-4002-9AE4-4C84D2C88665}"/>
              </a:ext>
            </a:extLst>
          </p:cNvPr>
          <p:cNvGraphicFramePr>
            <a:graphicFrameLocks noGrp="1"/>
          </p:cNvGraphicFramePr>
          <p:nvPr/>
        </p:nvGraphicFramePr>
        <p:xfrm>
          <a:off x="6721816" y="2677663"/>
          <a:ext cx="5157194" cy="337459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157194">
                  <a:extLst>
                    <a:ext uri="{9D8B030D-6E8A-4147-A177-3AD203B41FA5}">
                      <a16:colId xmlns:a16="http://schemas.microsoft.com/office/drawing/2014/main" val="1236412549"/>
                    </a:ext>
                  </a:extLst>
                </a:gridCol>
              </a:tblGrid>
              <a:tr h="18976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100" b="1" u="none" dirty="0">
                          <a:solidFill>
                            <a:schemeClr val="tx1"/>
                          </a:solidFill>
                          <a:effectLst/>
                          <a:latin typeface="Raleway" panose="020B0003030101060003" pitchFamily="34" charset="0"/>
                          <a:ea typeface="Calibri"/>
                        </a:rPr>
                        <a:t>Skills Development</a:t>
                      </a:r>
                      <a:r>
                        <a:rPr lang="en-GB" sz="1100" b="1" u="none" baseline="0" dirty="0">
                          <a:solidFill>
                            <a:schemeClr val="tx1"/>
                          </a:solidFill>
                          <a:effectLst/>
                          <a:latin typeface="Raleway" panose="020B0003030101060003" pitchFamily="34" charset="0"/>
                          <a:ea typeface="Calibri"/>
                        </a:rPr>
                        <a:t> Objectives for the Intern - (Please consider both technical and interpersonal skills) :</a:t>
                      </a:r>
                      <a:endParaRPr lang="en-GB" sz="1100" b="1" u="sng" baseline="0" dirty="0">
                        <a:solidFill>
                          <a:schemeClr val="tx1"/>
                        </a:solidFill>
                        <a:effectLst/>
                        <a:latin typeface="Raleway" panose="020B0003030101060003" pitchFamily="34" charset="0"/>
                        <a:ea typeface="Calibri"/>
                      </a:endParaRPr>
                    </a:p>
                    <a:p>
                      <a:pPr marL="0" lvl="0" indent="0">
                        <a:lnSpc>
                          <a:spcPct val="114999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0" u="none" baseline="0" dirty="0">
                          <a:solidFill>
                            <a:schemeClr val="tx1"/>
                          </a:solidFill>
                          <a:effectLst/>
                          <a:latin typeface="Raleway" panose="020B0003030101060003" pitchFamily="34" charset="0"/>
                          <a:ea typeface="Calibri"/>
                        </a:rPr>
                        <a:t>1.</a:t>
                      </a:r>
                    </a:p>
                    <a:p>
                      <a:pPr marL="0" lvl="0" indent="0">
                        <a:lnSpc>
                          <a:spcPct val="114999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0" u="none" baseline="0" dirty="0">
                          <a:solidFill>
                            <a:schemeClr val="tx1"/>
                          </a:solidFill>
                          <a:effectLst/>
                          <a:latin typeface="Raleway" panose="020B0003030101060003" pitchFamily="34" charset="0"/>
                          <a:ea typeface="Calibri"/>
                        </a:rPr>
                        <a:t>2.</a:t>
                      </a:r>
                    </a:p>
                    <a:p>
                      <a:pPr marL="0" lvl="0" indent="0">
                        <a:lnSpc>
                          <a:spcPct val="114999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0" u="none" baseline="0" dirty="0">
                          <a:solidFill>
                            <a:schemeClr val="tx1"/>
                          </a:solidFill>
                          <a:effectLst/>
                          <a:latin typeface="Raleway" panose="020B0003030101060003" pitchFamily="34" charset="0"/>
                          <a:ea typeface="Calibri"/>
                        </a:rPr>
                        <a:t>3.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429009"/>
                  </a:ext>
                </a:extLst>
              </a:tr>
              <a:tr h="14769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100" b="1" u="none" dirty="0">
                          <a:solidFill>
                            <a:schemeClr val="tx1"/>
                          </a:solidFill>
                          <a:effectLst/>
                          <a:latin typeface="Raleway" panose="020B0003030101060003" pitchFamily="34" charset="0"/>
                          <a:ea typeface="Calibri"/>
                        </a:rPr>
                        <a:t>What will success look like</a:t>
                      </a:r>
                      <a:r>
                        <a:rPr lang="en-GB" sz="1100" b="1" u="none" baseline="0" dirty="0">
                          <a:solidFill>
                            <a:schemeClr val="tx1"/>
                          </a:solidFill>
                          <a:effectLst/>
                          <a:latin typeface="Raleway" panose="020B0003030101060003" pitchFamily="34" charset="0"/>
                          <a:ea typeface="Calibri"/>
                        </a:rPr>
                        <a:t>: </a:t>
                      </a:r>
                      <a:endParaRPr lang="en-GB" sz="1100" b="0" u="none" baseline="0" dirty="0">
                        <a:solidFill>
                          <a:schemeClr val="tx1"/>
                        </a:solidFill>
                        <a:effectLst/>
                        <a:latin typeface="Raleway" panose="020B0003030101060003" pitchFamily="34" charset="0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19638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8283FBD-F2EA-1728-77A6-BF9341D2D7C4}"/>
              </a:ext>
            </a:extLst>
          </p:cNvPr>
          <p:cNvSpPr txBox="1"/>
          <p:nvPr/>
        </p:nvSpPr>
        <p:spPr>
          <a:xfrm>
            <a:off x="475488" y="6263640"/>
            <a:ext cx="10460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Republic of Ireland Government and Scottish Government Offshore Wind Internship Pilot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56985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104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Raleway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Stewart McKinlay</dc:creator>
  <cp:lastModifiedBy>Stewart McKinlay</cp:lastModifiedBy>
  <cp:revision>2</cp:revision>
  <dcterms:created xsi:type="dcterms:W3CDTF">2026-03-20T11:43:01Z</dcterms:created>
  <dcterms:modified xsi:type="dcterms:W3CDTF">2026-03-27T08:54:36Z</dcterms:modified>
</cp:coreProperties>
</file>